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20"/>
  </p:notesMasterIdLst>
  <p:sldIdLst>
    <p:sldId id="313" r:id="rId3"/>
    <p:sldId id="315" r:id="rId4"/>
    <p:sldId id="319" r:id="rId5"/>
    <p:sldId id="335" r:id="rId6"/>
    <p:sldId id="327" r:id="rId7"/>
    <p:sldId id="320" r:id="rId8"/>
    <p:sldId id="337" r:id="rId9"/>
    <p:sldId id="338" r:id="rId10"/>
    <p:sldId id="339" r:id="rId11"/>
    <p:sldId id="330" r:id="rId12"/>
    <p:sldId id="332" r:id="rId13"/>
    <p:sldId id="331" r:id="rId14"/>
    <p:sldId id="328" r:id="rId15"/>
    <p:sldId id="329" r:id="rId16"/>
    <p:sldId id="341" r:id="rId17"/>
    <p:sldId id="334" r:id="rId18"/>
    <p:sldId id="321" r:id="rId19"/>
  </p:sldIdLst>
  <p:sldSz cx="9144000" cy="5143500" type="screen16x9"/>
  <p:notesSz cx="6797675" cy="9926638"/>
  <p:defaultTextStyle>
    <a:defPPr>
      <a:defRPr lang="ru-RU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9"/>
    <a:srgbClr val="0000CC"/>
    <a:srgbClr val="FF9999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 showGuides="1">
      <p:cViewPr>
        <p:scale>
          <a:sx n="100" d="100"/>
          <a:sy n="100" d="100"/>
        </p:scale>
        <p:origin x="-1020" y="-270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0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0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0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0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03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2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70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592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3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02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58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3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92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4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2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92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16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2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92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42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835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43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68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70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59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17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67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1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0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1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7632700" cy="925984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9" y="1491630"/>
            <a:ext cx="7632699" cy="322007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DECA-DAED-49E8-AB44-A10369DCE766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816296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9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1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7632700" cy="925984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9" y="1491630"/>
            <a:ext cx="7632699" cy="322007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3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hdr="0" ftr="0" dt="0"/>
  <p:txStyles>
    <p:titleStyle>
      <a:lvl1pPr algn="l" defTabSz="816296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9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base.garant.ru/12130951/741609f9002bd54a24e5c49cb5af953b/#block_22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koapkodeksrf.ru/rzd-2/gl-14/st-14-5-koap-rf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7734"/>
            <a:ext cx="7848872" cy="1512167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3600" dirty="0" smtClean="0">
                <a:latin typeface="Arial Narrow" pitchFamily="34" charset="0"/>
              </a:rPr>
              <a:t>Проекты </a:t>
            </a:r>
            <a:r>
              <a:rPr lang="ru-RU" sz="3600" dirty="0" smtClean="0">
                <a:latin typeface="Arial Narrow" pitchFamily="34" charset="0"/>
              </a:rPr>
              <a:t>ФНС России </a:t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3600" dirty="0" smtClean="0">
                <a:latin typeface="Arial Narrow" pitchFamily="34" charset="0"/>
              </a:rPr>
              <a:t>«Общественное питание» и «Исключение </a:t>
            </a:r>
            <a:r>
              <a:rPr lang="ru-RU" sz="3600" dirty="0" smtClean="0">
                <a:latin typeface="Arial Narrow" pitchFamily="34" charset="0"/>
              </a:rPr>
              <a:t>недобросовестного поведения на рынке»</a:t>
            </a:r>
            <a:endParaRPr lang="ru-RU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32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9503"/>
            <a:ext cx="6113713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12"/>
          <p:cNvSpPr>
            <a:spLocks noGrp="1"/>
          </p:cNvSpPr>
          <p:nvPr>
            <p:ph sz="half" idx="1"/>
          </p:nvPr>
        </p:nvSpPr>
        <p:spPr>
          <a:xfrm>
            <a:off x="251520" y="3361159"/>
            <a:ext cx="8136904" cy="1707902"/>
          </a:xfrm>
        </p:spPr>
        <p:txBody>
          <a:bodyPr/>
          <a:lstStyle/>
          <a:p>
            <a:pPr lvl="0"/>
            <a:r>
              <a:rPr lang="ru-RU" sz="1600" dirty="0"/>
              <a:t>Универсальный розничный рынок, </a:t>
            </a:r>
            <a:r>
              <a:rPr lang="ru-RU" sz="1600" dirty="0" smtClean="0"/>
              <a:t> </a:t>
            </a:r>
            <a:r>
              <a:rPr lang="ru-RU" sz="1600" dirty="0" err="1"/>
              <a:t>г.Салехард</a:t>
            </a:r>
            <a:r>
              <a:rPr lang="ru-RU" sz="1600" dirty="0"/>
              <a:t>, ул. </a:t>
            </a:r>
            <a:r>
              <a:rPr lang="ru-RU" sz="1600" dirty="0" err="1"/>
              <a:t>Чубынина</a:t>
            </a:r>
            <a:r>
              <a:rPr lang="ru-RU" sz="1600" dirty="0"/>
              <a:t>, 34</a:t>
            </a:r>
          </a:p>
          <a:p>
            <a:pPr lvl="0"/>
            <a:r>
              <a:rPr lang="ru-RU" sz="1600" dirty="0"/>
              <a:t>Площадь рынка 2588,2 м2</a:t>
            </a:r>
          </a:p>
          <a:p>
            <a:pPr lvl="0"/>
            <a:r>
              <a:rPr lang="ru-RU" sz="1600" dirty="0"/>
              <a:t>Дата принятия решения о выдаче разрешения  29.08.2019</a:t>
            </a:r>
          </a:p>
          <a:p>
            <a:pPr lvl="0"/>
            <a:r>
              <a:rPr lang="ru-RU" sz="1600" dirty="0"/>
              <a:t>Номер и дата выдачи разрешения № 3 от 29.08.2019</a:t>
            </a:r>
          </a:p>
          <a:p>
            <a:pPr lvl="0"/>
            <a:r>
              <a:rPr lang="ru-RU" sz="1600" dirty="0"/>
              <a:t>Срок действия разрешения 18.05.2022</a:t>
            </a:r>
          </a:p>
          <a:p>
            <a:pPr marL="0"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0501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11510"/>
            <a:ext cx="7632699" cy="661393"/>
          </a:xfrm>
        </p:spPr>
        <p:txBody>
          <a:bodyPr/>
          <a:lstStyle/>
          <a:p>
            <a:pPr algn="ctr"/>
            <a:r>
              <a:rPr lang="ru-RU" sz="2400" dirty="0" smtClean="0"/>
              <a:t>Инвентаризация рынка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203598"/>
            <a:ext cx="7632700" cy="3206749"/>
          </a:xfrm>
        </p:spPr>
        <p:txBody>
          <a:bodyPr/>
          <a:lstStyle/>
          <a:p>
            <a:r>
              <a:rPr lang="ru-RU" b="0" dirty="0" smtClean="0"/>
              <a:t>6 нанимателей – юридические лица</a:t>
            </a:r>
          </a:p>
          <a:p>
            <a:r>
              <a:rPr lang="ru-RU" b="0" dirty="0" smtClean="0"/>
              <a:t>24 нанимателя – индивидуальные предприниматели</a:t>
            </a:r>
          </a:p>
          <a:p>
            <a:endParaRPr lang="ru-RU" b="0" dirty="0"/>
          </a:p>
          <a:p>
            <a:endParaRPr lang="ru-RU" b="0" dirty="0" smtClean="0"/>
          </a:p>
          <a:p>
            <a:endParaRPr lang="ru-RU" b="0" dirty="0"/>
          </a:p>
          <a:p>
            <a:endParaRPr lang="ru-RU" b="0" dirty="0" smtClean="0"/>
          </a:p>
          <a:p>
            <a:endParaRPr lang="ru-RU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156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55526"/>
            <a:ext cx="8075612" cy="792088"/>
          </a:xfrm>
        </p:spPr>
        <p:txBody>
          <a:bodyPr/>
          <a:lstStyle/>
          <a:p>
            <a:pPr algn="ctr"/>
            <a:r>
              <a:rPr lang="ru-RU" sz="3200" dirty="0" smtClean="0"/>
              <a:t>30 </a:t>
            </a:r>
            <a:r>
              <a:rPr lang="ru-RU" sz="3200" dirty="0" smtClean="0"/>
              <a:t>субъектов наблюдения </a:t>
            </a:r>
            <a:endParaRPr lang="ru-RU" sz="3200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1"/>
          </p:nvPr>
        </p:nvSpPr>
        <p:spPr>
          <a:xfrm>
            <a:off x="683568" y="1635646"/>
            <a:ext cx="3647576" cy="1707902"/>
          </a:xfrm>
        </p:spPr>
        <p:txBody>
          <a:bodyPr/>
          <a:lstStyle/>
          <a:p>
            <a:pPr marL="0" algn="ctr"/>
            <a:r>
              <a:rPr lang="ru-RU" sz="1800" dirty="0" smtClean="0"/>
              <a:t>Количество нанимателей с ККТ, ед.</a:t>
            </a:r>
          </a:p>
          <a:p>
            <a:pPr marL="0" algn="ctr"/>
            <a:endParaRPr lang="ru-RU" sz="2000" dirty="0" smtClean="0"/>
          </a:p>
          <a:p>
            <a:pPr marL="0" algn="ctr"/>
            <a:endParaRPr lang="ru-RU" sz="2000" dirty="0"/>
          </a:p>
          <a:p>
            <a:pPr marL="0" algn="ctr"/>
            <a:r>
              <a:rPr lang="ru-RU" sz="3200" b="1" dirty="0" smtClean="0"/>
              <a:t>27</a:t>
            </a:r>
            <a:endParaRPr lang="ru-RU" sz="3200" b="1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4572000" y="1635646"/>
            <a:ext cx="3671888" cy="1707902"/>
          </a:xfrm>
        </p:spPr>
        <p:txBody>
          <a:bodyPr/>
          <a:lstStyle/>
          <a:p>
            <a:pPr marL="0" algn="ctr"/>
            <a:r>
              <a:rPr lang="ru-RU" sz="1800" dirty="0"/>
              <a:t>Количество нанимателей </a:t>
            </a:r>
            <a:r>
              <a:rPr lang="ru-RU" sz="1800" dirty="0" smtClean="0"/>
              <a:t>без </a:t>
            </a:r>
            <a:r>
              <a:rPr lang="ru-RU" sz="1800" dirty="0"/>
              <a:t>ККТ, ед</a:t>
            </a:r>
            <a:r>
              <a:rPr lang="ru-RU" sz="1800" dirty="0" smtClean="0"/>
              <a:t>.</a:t>
            </a:r>
          </a:p>
          <a:p>
            <a:pPr marL="0" algn="ctr"/>
            <a:endParaRPr lang="ru-RU" sz="2000" b="1" dirty="0" smtClean="0"/>
          </a:p>
          <a:p>
            <a:pPr marL="0" algn="ctr"/>
            <a:r>
              <a:rPr lang="ru-RU" sz="3200" b="1" dirty="0" smtClean="0"/>
              <a:t>3</a:t>
            </a:r>
            <a:endParaRPr lang="ru-RU" sz="3200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1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9502"/>
            <a:ext cx="7632699" cy="586110"/>
          </a:xfrm>
        </p:spPr>
        <p:txBody>
          <a:bodyPr/>
          <a:lstStyle/>
          <a:p>
            <a:pPr algn="ctr"/>
            <a:r>
              <a:rPr lang="ru-RU" sz="2400" dirty="0"/>
              <a:t> Выручка за </a:t>
            </a:r>
            <a:r>
              <a:rPr lang="ru-RU" sz="2400" dirty="0" smtClean="0"/>
              <a:t>2020 год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537236"/>
              </p:ext>
            </p:extLst>
          </p:nvPr>
        </p:nvGraphicFramePr>
        <p:xfrm>
          <a:off x="611560" y="1131590"/>
          <a:ext cx="7560840" cy="3242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528"/>
                <a:gridCol w="2808312"/>
              </a:tblGrid>
              <a:tr h="576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Торговая </a:t>
                      </a:r>
                      <a:r>
                        <a:rPr lang="ru-RU" sz="2000" u="none" strike="noStrike" dirty="0" smtClean="0">
                          <a:effectLst/>
                        </a:rPr>
                        <a:t>выручка, </a:t>
                      </a:r>
                      <a:r>
                        <a:rPr lang="ru-RU" sz="2000" u="none" strike="noStrike" dirty="0">
                          <a:effectLst/>
                        </a:rPr>
                        <a:t>тыс. руб.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Кол-во </a:t>
                      </a:r>
                      <a:r>
                        <a:rPr lang="ru-RU" sz="2000" u="none" strike="noStrike" dirty="0" smtClean="0">
                          <a:effectLst/>
                        </a:rPr>
                        <a:t>нанимателей с ККТ на территории рынка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100 - 1 000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1 000 - 5 000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5 000 - 10 000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свыше 10 000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3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969091"/>
              </p:ext>
            </p:extLst>
          </p:nvPr>
        </p:nvGraphicFramePr>
        <p:xfrm>
          <a:off x="683568" y="1347614"/>
          <a:ext cx="7632848" cy="2773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2808312"/>
              </a:tblGrid>
              <a:tr h="576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Торговая </a:t>
                      </a:r>
                      <a:r>
                        <a:rPr lang="ru-RU" sz="2000" u="none" strike="noStrike" dirty="0" smtClean="0">
                          <a:effectLst/>
                        </a:rPr>
                        <a:t>выручка, </a:t>
                      </a:r>
                      <a:r>
                        <a:rPr lang="ru-RU" sz="2000" u="none" strike="noStrike" dirty="0">
                          <a:effectLst/>
                        </a:rPr>
                        <a:t>тыс. руб.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effectLst/>
                        </a:rPr>
                        <a:t>Кол-во нанимателей с ККТ на территории рынка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17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1 </a:t>
                      </a:r>
                      <a:r>
                        <a:rPr lang="ru-RU" sz="2000" u="none" strike="noStrike" dirty="0">
                          <a:effectLst/>
                        </a:rPr>
                        <a:t>- 100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100 - 500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500 - 1000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свыше 1000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11510"/>
            <a:ext cx="7632699" cy="661393"/>
          </a:xfrm>
        </p:spPr>
        <p:txBody>
          <a:bodyPr/>
          <a:lstStyle/>
          <a:p>
            <a:pPr algn="ctr"/>
            <a:r>
              <a:rPr lang="ru-RU" sz="2400" dirty="0" smtClean="0"/>
              <a:t>                    Выручка за январь 2021 года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73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8075612" cy="644799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Деятельность в сфере «Общественное питание»: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41" y="1419622"/>
            <a:ext cx="3647576" cy="3206750"/>
          </a:xfrm>
        </p:spPr>
        <p:txBody>
          <a:bodyPr/>
          <a:lstStyle/>
          <a:p>
            <a:pPr mar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438 </a:t>
            </a:r>
          </a:p>
          <a:p>
            <a:pPr marL="0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индивидуальных </a:t>
            </a:r>
          </a:p>
          <a:p>
            <a:pPr marL="0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предпринимателя</a:t>
            </a:r>
          </a:p>
          <a:p>
            <a:endParaRPr lang="ru-RU" dirty="0" smtClean="0"/>
          </a:p>
          <a:p>
            <a:endParaRPr lang="ru-RU" dirty="0"/>
          </a:p>
          <a:p>
            <a:pPr mar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237</a:t>
            </a:r>
            <a:r>
              <a:rPr lang="ru-RU" dirty="0" smtClean="0"/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ИП за которыми зарегистрировано ККТ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юридических лиц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137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ЮЛ за которыми зарегистрировано ККТ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259013" y="2859782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382841" y="2807196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30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11510"/>
            <a:ext cx="7632699" cy="661393"/>
          </a:xfrm>
        </p:spPr>
        <p:txBody>
          <a:bodyPr/>
          <a:lstStyle/>
          <a:p>
            <a:pPr algn="ctr"/>
            <a:r>
              <a:rPr lang="ru-RU" sz="2400" dirty="0" smtClean="0"/>
              <a:t>Цели проекта: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987574"/>
            <a:ext cx="7632700" cy="3206749"/>
          </a:xfrm>
        </p:spPr>
        <p:txBody>
          <a:bodyPr/>
          <a:lstStyle/>
          <a:p>
            <a:pPr marL="627405" indent="-342900">
              <a:buFont typeface="Arial" pitchFamily="34" charset="0"/>
              <a:buChar char="•"/>
            </a:pPr>
            <a:r>
              <a:rPr lang="ru-RU" b="0" dirty="0" smtClean="0"/>
              <a:t>Все наниматели регистрируют ККТ;</a:t>
            </a:r>
          </a:p>
          <a:p>
            <a:pPr marL="627405" indent="-342900">
              <a:buFont typeface="Arial" pitchFamily="34" charset="0"/>
              <a:buChar char="•"/>
            </a:pPr>
            <a:r>
              <a:rPr lang="ru-RU" b="0" dirty="0" smtClean="0"/>
              <a:t>Через ККТ проходит вся выручка нанимателей;</a:t>
            </a:r>
          </a:p>
          <a:p>
            <a:pPr marL="627405" indent="-342900">
              <a:buFont typeface="Arial" pitchFamily="34" charset="0"/>
              <a:buChar char="•"/>
            </a:pPr>
            <a:r>
              <a:rPr lang="ru-RU" b="0" dirty="0" smtClean="0"/>
              <a:t>Фискальный чек «каждому покупателю»;</a:t>
            </a:r>
          </a:p>
          <a:p>
            <a:pPr marL="627405" indent="-342900">
              <a:buFont typeface="Arial" pitchFamily="34" charset="0"/>
              <a:buChar char="•"/>
            </a:pPr>
            <a:r>
              <a:rPr lang="ru-RU" b="0" dirty="0" smtClean="0"/>
              <a:t>За каждого привлеченного наемного работника предоставляется налоговая отчетность;</a:t>
            </a:r>
          </a:p>
          <a:p>
            <a:pPr marL="627405" indent="-342900">
              <a:buFont typeface="Arial" pitchFamily="34" charset="0"/>
              <a:buChar char="•"/>
            </a:pPr>
            <a:r>
              <a:rPr lang="ru-RU" b="0" dirty="0" smtClean="0"/>
              <a:t>Устранение недобросовестной конкуренции;</a:t>
            </a:r>
          </a:p>
          <a:p>
            <a:pPr marL="627405" indent="-342900">
              <a:buFont typeface="Arial" pitchFamily="34" charset="0"/>
              <a:buChar char="•"/>
            </a:pPr>
            <a:r>
              <a:rPr lang="ru-RU" b="0" dirty="0" smtClean="0"/>
              <a:t>Перевод в «Белый сектор» всего рынка.</a:t>
            </a:r>
          </a:p>
          <a:p>
            <a:pPr marL="627405" indent="-342900">
              <a:buFont typeface="Arial" pitchFamily="34" charset="0"/>
              <a:buChar char="•"/>
            </a:pPr>
            <a:endParaRPr lang="ru-RU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564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39175" y="4398963"/>
            <a:ext cx="504825" cy="512762"/>
          </a:xfrm>
        </p:spPr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3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9502"/>
            <a:ext cx="8280920" cy="864096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03598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sz="2400" dirty="0" smtClean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400" dirty="0" smtClean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проектов является </a:t>
            </a:r>
            <a:r>
              <a:rPr lang="ru-RU" sz="2400" dirty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увеличение выручки, фиксируемой с применением контрольно-кассовой техники, и как следствие повышение роста доходов бюджета за счёт сокращения теневого оборота розничных рынков и создание равных, конкурентных условий ведения бизнеса.</a:t>
            </a:r>
          </a:p>
        </p:txBody>
      </p:sp>
    </p:spTree>
    <p:extLst>
      <p:ext uri="{BB962C8B-B14F-4D97-AF65-F5344CB8AC3E}">
        <p14:creationId xmlns:p14="http://schemas.microsoft.com/office/powerpoint/2010/main" val="424543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172"/>
            <a:ext cx="8280920" cy="4086786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Конкуренция имеет ключевое значение в механизме рынка: она активизирует деятельность фирм, приводит к повышению качества выпускаемой продукции, снижению цен и издержек и, наконец, стимулирует внедрение новейших технологий.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11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7574"/>
            <a:ext cx="7562805" cy="2736304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Сфера применения контрольно-кассовой техники при расчетах за товары, работы, услуги регулируется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Федерального закона от 22.05.2003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N54-ФЗ «О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применении контрольно-кассовой техники при осуществлении расчетов в Российской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Федерации»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81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 Преимущества онлайн-касс:</a:t>
            </a:r>
          </a:p>
          <a:p>
            <a:r>
              <a:rPr lang="ru-RU" sz="1800" dirty="0"/>
              <a:t>- если дополнительно приобрести у ОФД электронную подпись, то онлайн-кассу можно зарегистрировать без визита в налоговый орган. Раньше предпринимателю необходимо было стоять в очередях в отделениях ФНС для регистрации аппарата;</a:t>
            </a:r>
          </a:p>
          <a:p>
            <a:r>
              <a:rPr lang="ru-RU" sz="1800" dirty="0"/>
              <a:t>- современные онлайн-кассы синхронизируются с аналитическими программами и онлайн-бухгалтерией, что значительно упрощает бухгалтерский и налоговый учет и дает возможность предпринимателю вести его самостоятельно, без привлечения бухгалтера;</a:t>
            </a:r>
          </a:p>
          <a:p>
            <a:r>
              <a:rPr lang="ru-RU" sz="1800" dirty="0"/>
              <a:t>- значительное сокращение кассовой документации.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3518"/>
            <a:ext cx="7632699" cy="1008112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Онлайн-касса — это электронное устройство, которое автоматически передает информацию о проведенных расчетах в налоговый орган.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15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Окончание отсрочки 1 июля 2021 года не коснётся тех, кто уже полностью освобождён от применения онлайн-касс: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6</a:t>
            </a: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09663" y="1497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 - экономические субъекты, осуществляющие виды бизнеса, перечисленные в </a:t>
            </a:r>
            <a:r>
              <a:rPr lang="ru-RU" sz="1800" u="sng" dirty="0">
                <a:hlinkClick r:id="rId2"/>
              </a:rPr>
              <a:t>п. 2 ст. 2</a:t>
            </a:r>
            <a:r>
              <a:rPr lang="ru-RU" sz="1800" dirty="0"/>
              <a:t> федерального закона № 54-ФЗ;</a:t>
            </a:r>
          </a:p>
          <a:p>
            <a:r>
              <a:rPr lang="ru-RU" sz="1800" dirty="0"/>
              <a:t>- налогоплательщики, которые осуществляют деятельность в труднодоступных, удалённых, непроходимых местностях;</a:t>
            </a:r>
          </a:p>
          <a:p>
            <a:r>
              <a:rPr lang="ru-RU" sz="1800" dirty="0"/>
              <a:t>- коммерсанты, которые проводят расчёты через специальных платёжных агентов;</a:t>
            </a:r>
          </a:p>
          <a:p>
            <a:r>
              <a:rPr lang="ru-RU" sz="1800" dirty="0"/>
              <a:t>- </a:t>
            </a:r>
            <a:r>
              <a:rPr lang="ru-RU" sz="1800" dirty="0" err="1"/>
              <a:t>самозанятые</a:t>
            </a:r>
            <a:r>
              <a:rPr lang="ru-RU" sz="1800" dirty="0"/>
              <a:t> граждане России (налог на профессиональный доход – НПД), официально зарегистрированные в ФНС (в приложении "Мой налог" или в личном кабинете налогоплательщика).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3285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172"/>
            <a:ext cx="8280920" cy="4086786"/>
          </a:xfrm>
        </p:spPr>
        <p:txBody>
          <a:bodyPr/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С 1 января 2021 года  ФНС России  возобновлены </a:t>
            </a:r>
            <a:r>
              <a:rPr lang="ru-RU" sz="2800" dirty="0">
                <a:latin typeface="Arial Narrow" pitchFamily="34" charset="0"/>
              </a:rPr>
              <a:t>проверки </a:t>
            </a:r>
            <a:r>
              <a:rPr lang="ru-RU" sz="2800" dirty="0" smtClean="0">
                <a:latin typeface="Arial Narrow" pitchFamily="34" charset="0"/>
              </a:rPr>
              <a:t>соблюдения хозяйствующими субъектами </a:t>
            </a:r>
            <a:r>
              <a:rPr lang="ru-RU" sz="2800" dirty="0">
                <a:latin typeface="Arial Narrow" pitchFamily="34" charset="0"/>
              </a:rPr>
              <a:t>требований законодательства Российской Федерации о применении контрольно-кассовой </a:t>
            </a:r>
            <a:r>
              <a:rPr lang="ru-RU" sz="2800" dirty="0" smtClean="0">
                <a:latin typeface="Arial Narrow" pitchFamily="34" charset="0"/>
              </a:rPr>
              <a:t>техники, мораторий на которые действовал до конца 2020 года в соответствии с постановлением Правительства </a:t>
            </a:r>
            <a:r>
              <a:rPr lang="ru-RU" sz="2800" dirty="0">
                <a:latin typeface="Arial Narrow" pitchFamily="34" charset="0"/>
              </a:rPr>
              <a:t>Российской Федерации от 3 апреля 2020 г. №</a:t>
            </a:r>
            <a:r>
              <a:rPr lang="ru-RU" sz="2800" dirty="0" smtClean="0">
                <a:latin typeface="Arial Narrow" pitchFamily="34" charset="0"/>
              </a:rPr>
              <a:t>438</a:t>
            </a:r>
            <a:r>
              <a:rPr lang="ru-RU" sz="2800" dirty="0">
                <a:latin typeface="Arial Narrow" pitchFamily="34" charset="0"/>
              </a:rPr>
              <a:t/>
            </a:r>
            <a:br>
              <a:rPr lang="ru-RU" sz="2800" dirty="0">
                <a:latin typeface="Arial Narrow" pitchFamily="34" charset="0"/>
              </a:rPr>
            </a:br>
            <a:endParaRPr lang="ru-RU" sz="2800" dirty="0" smtClean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08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72"/>
            <a:ext cx="8215370" cy="1000132"/>
          </a:xfrm>
        </p:spPr>
        <p:txBody>
          <a:bodyPr/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Сервис «Проверка фискального документа» позволяет потребителю оперативно проверить чек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8</a:t>
            </a:r>
            <a:endParaRPr lang="ru-RU" dirty="0"/>
          </a:p>
        </p:txBody>
      </p:sp>
      <p:pic>
        <p:nvPicPr>
          <p:cNvPr id="4098" name="Picture 2" descr="C:\Users\8900-00-120\Pictures\3-КК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419622"/>
            <a:ext cx="583264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6216" y="1635646"/>
            <a:ext cx="237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Также, ЧЕК можно проверить через мобильное приложение для покупателя на смартфоне</a:t>
            </a:r>
          </a:p>
        </p:txBody>
      </p:sp>
    </p:spTree>
    <p:extLst>
      <p:ext uri="{BB962C8B-B14F-4D97-AF65-F5344CB8AC3E}">
        <p14:creationId xmlns:p14="http://schemas.microsoft.com/office/powerpoint/2010/main" val="16210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025927"/>
              </p:ext>
            </p:extLst>
          </p:nvPr>
        </p:nvGraphicFramePr>
        <p:xfrm>
          <a:off x="1109258" y="1496889"/>
          <a:ext cx="6636560" cy="3222872"/>
        </p:xfrm>
        <a:graphic>
          <a:graphicData uri="http://schemas.openxmlformats.org/drawingml/2006/table">
            <a:tbl>
              <a:tblPr/>
              <a:tblGrid>
                <a:gridCol w="2654624"/>
                <a:gridCol w="1990968"/>
                <a:gridCol w="1990968"/>
              </a:tblGrid>
              <a:tr h="3776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Нарушение</a:t>
                      </a:r>
                    </a:p>
                  </a:txBody>
                  <a:tcPr marL="82819" marR="82819" marT="82819" marB="82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Штраф для ИП</a:t>
                      </a:r>
                    </a:p>
                  </a:txBody>
                  <a:tcPr marL="82819" marR="82819" marT="82819" marB="82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Штраф для ООО</a:t>
                      </a:r>
                    </a:p>
                  </a:txBody>
                  <a:tcPr marL="82819" marR="82819" marT="82819" marB="82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5721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Работа на несоответствующей закону технике и за непредставление данных в налоговую или подачу их с опозданием</a:t>
                      </a:r>
                    </a:p>
                  </a:txBody>
                  <a:tcPr marL="82819" marR="82819" marT="82819" marB="82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от 1 500 до 3 тысяч рублей</a:t>
                      </a:r>
                    </a:p>
                  </a:txBody>
                  <a:tcPr marL="82819" marR="82819" marT="82819" marB="82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от 5 тысяч до 10 тысяч рублей</a:t>
                      </a:r>
                    </a:p>
                  </a:txBody>
                  <a:tcPr marL="82819" marR="82819" marT="82819" marB="82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9671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Невыдача чека (бумажного или электронного) по требованию</a:t>
                      </a:r>
                    </a:p>
                  </a:txBody>
                  <a:tcPr marL="82819" marR="82819" marT="82819" marB="828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2 тысячи рублей</a:t>
                      </a:r>
                    </a:p>
                  </a:txBody>
                  <a:tcPr marL="82819" marR="82819" marT="82819" marB="82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10 тысяч рублей</a:t>
                      </a:r>
                    </a:p>
                  </a:txBody>
                  <a:tcPr marL="82819" marR="82819" marT="82819" marB="82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3704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Неприменение ККТ</a:t>
                      </a:r>
                    </a:p>
                  </a:txBody>
                  <a:tcPr marL="82819" marR="82819" marT="82819" marB="828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от 25% до 50% суммы расчёта, но не менее 10 тысяч рублей</a:t>
                      </a:r>
                    </a:p>
                  </a:txBody>
                  <a:tcPr marL="82819" marR="82819" marT="82819" marB="82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от 75% до 100% полученных без кассы денег, но не менее 30 тысяч рублей.</a:t>
                      </a:r>
                    </a:p>
                  </a:txBody>
                  <a:tcPr marL="82819" marR="82819" marT="82819" marB="82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Штрафные санкции за нарушения законодательства о применении ККТ предусмотрены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ст. 14.5 КоАП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РФ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09663" y="1497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085157"/>
              </p:ext>
            </p:extLst>
          </p:nvPr>
        </p:nvGraphicFramePr>
        <p:xfrm>
          <a:off x="1114425" y="1485900"/>
          <a:ext cx="6553200" cy="3238500"/>
        </p:xfrm>
        <a:graphic>
          <a:graphicData uri="http://schemas.openxmlformats.org/drawingml/2006/table">
            <a:tbl>
              <a:tblPr/>
              <a:tblGrid>
                <a:gridCol w="6553200"/>
              </a:tblGrid>
              <a:tr h="323850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5AA9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24701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Present_FNS2012_16-9</Template>
  <TotalTime>4303</TotalTime>
  <Words>510</Words>
  <Application>Microsoft Office PowerPoint</Application>
  <PresentationFormat>Экран (16:9)</PresentationFormat>
  <Paragraphs>123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Present_FNS2012_16-9</vt:lpstr>
      <vt:lpstr>1_Present_FNS2012_16-9</vt:lpstr>
      <vt:lpstr>Проекты ФНС России  «Общественное питание» и «Исключение недобросовестного поведения на рынке»</vt:lpstr>
      <vt:lpstr>Цель проектов</vt:lpstr>
      <vt:lpstr>Конкуренция имеет ключевое значение в механизме рынка: она активизирует деятельность фирм, приводит к повышению качества выпускаемой продукции, снижению цен и издержек и, наконец, стимулирует внедрение новейших технологий. </vt:lpstr>
      <vt:lpstr>Сфера применения контрольно-кассовой техники при расчетах за товары, работы, услуги регулируется нормами Федерального закона от 22.05.2003                           N54-ФЗ «О применении контрольно-кассовой техники при осуществлении расчетов в Российской Федерации»  </vt:lpstr>
      <vt:lpstr>Онлайн-касса — это электронное устройство, которое автоматически передает информацию о проведенных расчетах в налоговый орган. </vt:lpstr>
      <vt:lpstr>Окончание отсрочки 1 июля 2021 года не коснётся тех, кто уже полностью освобождён от применения онлайн-касс: </vt:lpstr>
      <vt:lpstr>С 1 января 2021 года  ФНС России  возобновлены проверки соблюдения хозяйствующими субъектами требований законодательства Российской Федерации о применении контрольно-кассовой техники, мораторий на которые действовал до конца 2020 года в соответствии с постановлением Правительства Российской Федерации от 3 апреля 2020 г. №438 </vt:lpstr>
      <vt:lpstr>Сервис «Проверка фискального документа» позволяет потребителю оперативно проверить чек</vt:lpstr>
      <vt:lpstr>Штрафные санкции за нарушения законодательства о применении ККТ предусмотрены ст. 14.5 КоАП РФ: </vt:lpstr>
      <vt:lpstr>Презентация PowerPoint</vt:lpstr>
      <vt:lpstr>Инвентаризация рынка</vt:lpstr>
      <vt:lpstr>30 субъектов наблюдения </vt:lpstr>
      <vt:lpstr> Выручка за 2020 год</vt:lpstr>
      <vt:lpstr>                    Выручка за январь 2021 года</vt:lpstr>
      <vt:lpstr>Деятельность в сфере «Общественное питание»:</vt:lpstr>
      <vt:lpstr>Цели проекта:</vt:lpstr>
      <vt:lpstr>СПАСИБО ЗА ВНИМАНИЕ</vt:lpstr>
    </vt:vector>
  </TitlesOfParts>
  <Company>UFNS YANAO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Викторовна Селютина</dc:creator>
  <cp:lastModifiedBy>Морозов Дмитрий Леонидович</cp:lastModifiedBy>
  <cp:revision>441</cp:revision>
  <cp:lastPrinted>2021-01-27T13:30:26Z</cp:lastPrinted>
  <dcterms:created xsi:type="dcterms:W3CDTF">2014-02-17T01:04:07Z</dcterms:created>
  <dcterms:modified xsi:type="dcterms:W3CDTF">2021-02-24T10:41:12Z</dcterms:modified>
</cp:coreProperties>
</file>